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306" r:id="rId4"/>
    <p:sldId id="300" r:id="rId5"/>
    <p:sldId id="301" r:id="rId6"/>
    <p:sldId id="302" r:id="rId7"/>
    <p:sldId id="294" r:id="rId8"/>
    <p:sldId id="303" r:id="rId9"/>
    <p:sldId id="304" r:id="rId10"/>
    <p:sldId id="292" r:id="rId11"/>
    <p:sldId id="305" r:id="rId12"/>
    <p:sldId id="258" r:id="rId13"/>
    <p:sldId id="297" r:id="rId14"/>
    <p:sldId id="293" r:id="rId15"/>
    <p:sldId id="291" r:id="rId1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6" roundtripDataSignature="AMtx7mhRdbyiRlKX3Mx3iF+3bTnShvT0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62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FA75F6A-4FA0-4B6C-BD7F-709CB3EA1F93}">
  <a:tblStyle styleId="{5FA75F6A-4FA0-4B6C-BD7F-709CB3EA1F93}" styleName="Table_0"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2E7E6"/>
          </a:solidFill>
        </a:fill>
      </a:tcStyle>
    </a:wholeTbl>
    <a:band1H>
      <a:tcTxStyle/>
      <a:tcStyle>
        <a:tcBdr/>
        <a:fill>
          <a:solidFill>
            <a:srgbClr val="E3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3CA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/>
        <a:fill>
          <a:solidFill>
            <a:srgbClr val="B01513"/>
          </a:solidFill>
        </a:fill>
      </a:tcStyle>
    </a:lastCol>
    <a:firstCol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/>
        <a:fill>
          <a:solidFill>
            <a:srgbClr val="B01513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B01513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B01513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B46EB3C-FDDA-4A58-84B3-61FF92FF386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68" autoAdjust="0"/>
    <p:restoredTop sz="92948" autoAdjust="0"/>
  </p:normalViewPr>
  <p:slideViewPr>
    <p:cSldViewPr snapToGrid="0">
      <p:cViewPr varScale="1">
        <p:scale>
          <a:sx n="86" d="100"/>
          <a:sy n="86" d="100"/>
        </p:scale>
        <p:origin x="9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46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4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" name="Google Shape;8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1d4453aef_0_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1d4453aef_0_4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71d4453aef_0_483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r>
              <a:rPr lang="pt-BR" dirty="0"/>
              <a:t>1Cabos </a:t>
            </a:r>
            <a:r>
              <a:rPr lang="pt-BR" dirty="0" err="1"/>
              <a:t>perc</a:t>
            </a:r>
            <a:r>
              <a:rPr lang="pt-BR" dirty="0"/>
              <a:t> duplos de 16 contatos</a:t>
            </a:r>
          </a:p>
          <a:p>
            <a:r>
              <a:rPr lang="pt-BR" dirty="0"/>
              <a:t>vão vertebral T8-T10</a:t>
            </a:r>
          </a:p>
          <a:p>
            <a:r>
              <a:rPr lang="pt-BR" dirty="0"/>
              <a:t> Sistema SCS: 32 contatos com controle de corrente independente múltiplo capaz de formato de campo calibrado e formas de onda múltiplas</a:t>
            </a:r>
          </a:p>
          <a:p>
            <a:pPr marL="152400" indent="0">
              <a:buNone/>
            </a:pPr>
            <a:r>
              <a:rPr lang="pt-BR" dirty="0"/>
              <a:t>2 - Sessões doces</a:t>
            </a:r>
          </a:p>
          <a:p>
            <a:pPr marL="152400" indent="0">
              <a:buNone/>
            </a:pPr>
            <a:r>
              <a:rPr lang="pt-BR" dirty="0"/>
              <a:t>• estimulação de 1000 Hz</a:t>
            </a:r>
          </a:p>
          <a:p>
            <a:pPr marL="152400" indent="0">
              <a:buNone/>
            </a:pPr>
            <a:r>
              <a:rPr lang="pt-BR" dirty="0"/>
              <a:t>• O amplo campo abrange vários pontos de interesse</a:t>
            </a:r>
          </a:p>
          <a:p>
            <a:pPr marL="152400" indent="0">
              <a:buNone/>
            </a:pPr>
            <a:r>
              <a:rPr lang="pt-BR" dirty="0"/>
              <a:t>3 - Dosagem de titulação</a:t>
            </a:r>
          </a:p>
          <a:p>
            <a:pPr marL="152400" indent="0">
              <a:buNone/>
            </a:pPr>
            <a:r>
              <a:rPr lang="pt-BR" dirty="0"/>
              <a:t>Redução de frequência em </a:t>
            </a:r>
            <a:r>
              <a:rPr lang="pt-BR" dirty="0" err="1"/>
              <a:t>sub-p</a:t>
            </a:r>
            <a:r>
              <a:rPr lang="pt-BR" dirty="0"/>
              <a:t>:</a:t>
            </a:r>
          </a:p>
          <a:p>
            <a:pPr marL="152400" indent="0">
              <a:buNone/>
            </a:pPr>
            <a:r>
              <a:rPr lang="pt-BR" dirty="0"/>
              <a:t>[1000, 600, 400, 200, 100, 50, 10] Hz</a:t>
            </a:r>
          </a:p>
          <a:p>
            <a:pPr marL="152400" indent="0">
              <a:buNone/>
            </a:pPr>
            <a:r>
              <a:rPr lang="pt-BR" dirty="0"/>
              <a:t>• Ajuste de largura e amplitude de pulso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2322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4" name="Google Shape;734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735" name="Google Shape;735;p8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2">
  <p:cSld name="Capa2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0"/>
          <p:cNvSpPr txBox="1">
            <a:spLocks noGrp="1"/>
          </p:cNvSpPr>
          <p:nvPr>
            <p:ph type="title"/>
          </p:nvPr>
        </p:nvSpPr>
        <p:spPr>
          <a:xfrm>
            <a:off x="331075" y="204951"/>
            <a:ext cx="8451681" cy="930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>
            <a:endParaRPr/>
          </a:p>
        </p:txBody>
      </p:sp>
      <p:sp>
        <p:nvSpPr>
          <p:cNvPr id="15" name="Google Shape;15;p10"/>
          <p:cNvSpPr txBox="1">
            <a:spLocks noGrp="1"/>
          </p:cNvSpPr>
          <p:nvPr>
            <p:ph type="subTitle" idx="1"/>
          </p:nvPr>
        </p:nvSpPr>
        <p:spPr>
          <a:xfrm>
            <a:off x="331074" y="1413227"/>
            <a:ext cx="8451681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075555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16" name="Google Shape;16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94773" y="4541761"/>
            <a:ext cx="396925" cy="483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0"/>
          <p:cNvPicPr preferRelativeResize="0"/>
          <p:nvPr/>
        </p:nvPicPr>
        <p:blipFill rotWithShape="1">
          <a:blip r:embed="rId3">
            <a:alphaModFix/>
          </a:blip>
          <a:srcRect l="23077"/>
          <a:stretch/>
        </p:blipFill>
        <p:spPr>
          <a:xfrm>
            <a:off x="4675880" y="4565748"/>
            <a:ext cx="1084212" cy="410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10"/>
          <p:cNvPicPr preferRelativeResize="0"/>
          <p:nvPr/>
        </p:nvPicPr>
        <p:blipFill rotWithShape="1">
          <a:blip r:embed="rId4">
            <a:alphaModFix/>
          </a:blip>
          <a:srcRect t="1" r="60083" b="-10160"/>
          <a:stretch/>
        </p:blipFill>
        <p:spPr>
          <a:xfrm>
            <a:off x="1147085" y="4445930"/>
            <a:ext cx="3155506" cy="579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0"/>
          <p:cNvPicPr preferRelativeResize="0"/>
          <p:nvPr/>
        </p:nvPicPr>
        <p:blipFill rotWithShape="1">
          <a:blip r:embed="rId4">
            <a:alphaModFix/>
          </a:blip>
          <a:srcRect l="70057" t="-22401" b="-24481"/>
          <a:stretch/>
        </p:blipFill>
        <p:spPr>
          <a:xfrm>
            <a:off x="5935782" y="4377441"/>
            <a:ext cx="1985210" cy="64807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0"/>
          <p:cNvSpPr txBox="1">
            <a:spLocks noGrp="1"/>
          </p:cNvSpPr>
          <p:nvPr>
            <p:ph type="sldNum" idx="12"/>
          </p:nvPr>
        </p:nvSpPr>
        <p:spPr>
          <a:xfrm>
            <a:off x="8782754" y="4868864"/>
            <a:ext cx="382321" cy="274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apa2">
  <p:cSld name="1_Capa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>
            <a:spLocks noGrp="1"/>
          </p:cNvSpPr>
          <p:nvPr>
            <p:ph type="title"/>
          </p:nvPr>
        </p:nvSpPr>
        <p:spPr>
          <a:xfrm>
            <a:off x="331075" y="204951"/>
            <a:ext cx="8451681" cy="930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subTitle" idx="1"/>
          </p:nvPr>
        </p:nvSpPr>
        <p:spPr>
          <a:xfrm>
            <a:off x="331074" y="1413227"/>
            <a:ext cx="8451681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075555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24" name="Google Shape;24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94773" y="4541761"/>
            <a:ext cx="396925" cy="483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11"/>
          <p:cNvPicPr preferRelativeResize="0"/>
          <p:nvPr/>
        </p:nvPicPr>
        <p:blipFill rotWithShape="1">
          <a:blip r:embed="rId3">
            <a:alphaModFix/>
          </a:blip>
          <a:srcRect l="23077"/>
          <a:stretch/>
        </p:blipFill>
        <p:spPr>
          <a:xfrm>
            <a:off x="4675880" y="4565748"/>
            <a:ext cx="1084212" cy="410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11"/>
          <p:cNvPicPr preferRelativeResize="0"/>
          <p:nvPr/>
        </p:nvPicPr>
        <p:blipFill rotWithShape="1">
          <a:blip r:embed="rId4">
            <a:alphaModFix/>
          </a:blip>
          <a:srcRect t="1" r="60083" b="-10160"/>
          <a:stretch/>
        </p:blipFill>
        <p:spPr>
          <a:xfrm>
            <a:off x="1147085" y="4445930"/>
            <a:ext cx="3155506" cy="579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11"/>
          <p:cNvPicPr preferRelativeResize="0"/>
          <p:nvPr/>
        </p:nvPicPr>
        <p:blipFill rotWithShape="1">
          <a:blip r:embed="rId4">
            <a:alphaModFix/>
          </a:blip>
          <a:srcRect l="70057" t="-22401" b="-24481"/>
          <a:stretch/>
        </p:blipFill>
        <p:spPr>
          <a:xfrm>
            <a:off x="5935782" y="4377441"/>
            <a:ext cx="1985210" cy="64807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1"/>
          <p:cNvSpPr txBox="1">
            <a:spLocks noGrp="1"/>
          </p:cNvSpPr>
          <p:nvPr>
            <p:ph type="sldNum" idx="12"/>
          </p:nvPr>
        </p:nvSpPr>
        <p:spPr>
          <a:xfrm>
            <a:off x="8782754" y="4868864"/>
            <a:ext cx="382321" cy="274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29" name="Google Shape;29;p11"/>
          <p:cNvPicPr preferRelativeResize="0"/>
          <p:nvPr/>
        </p:nvPicPr>
        <p:blipFill rotWithShape="1">
          <a:blip r:embed="rId2">
            <a:alphaModFix/>
          </a:blip>
          <a:srcRect l="71367"/>
          <a:stretch/>
        </p:blipFill>
        <p:spPr>
          <a:xfrm>
            <a:off x="-19051" y="127445"/>
            <a:ext cx="1178477" cy="5016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2">
  <p:cSld name="Cont2">
    <p:bg>
      <p:bgPr>
        <a:blipFill>
          <a:blip r:embed="rId2">
            <a:alphaModFix amt="80000"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2"/>
          <p:cNvSpPr txBox="1">
            <a:spLocks noGrp="1"/>
          </p:cNvSpPr>
          <p:nvPr>
            <p:ph type="title"/>
          </p:nvPr>
        </p:nvSpPr>
        <p:spPr>
          <a:xfrm>
            <a:off x="331075" y="204951"/>
            <a:ext cx="8688747" cy="930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subTitle" idx="1"/>
          </p:nvPr>
        </p:nvSpPr>
        <p:spPr>
          <a:xfrm>
            <a:off x="331075" y="1413227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075555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grpSp>
        <p:nvGrpSpPr>
          <p:cNvPr id="33" name="Google Shape;33;p12"/>
          <p:cNvGrpSpPr/>
          <p:nvPr/>
        </p:nvGrpSpPr>
        <p:grpSpPr>
          <a:xfrm>
            <a:off x="2738822" y="4734834"/>
            <a:ext cx="3673273" cy="347124"/>
            <a:chOff x="2524331" y="4678389"/>
            <a:chExt cx="3673273" cy="347124"/>
          </a:xfrm>
        </p:grpSpPr>
        <p:pic>
          <p:nvPicPr>
            <p:cNvPr id="34" name="Google Shape;34;p1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294773" y="4766403"/>
              <a:ext cx="212603" cy="259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p12"/>
            <p:cNvPicPr preferRelativeResize="0"/>
            <p:nvPr/>
          </p:nvPicPr>
          <p:blipFill rotWithShape="1">
            <a:blip r:embed="rId4">
              <a:alphaModFix/>
            </a:blip>
            <a:srcRect l="23077"/>
            <a:stretch/>
          </p:blipFill>
          <p:spPr>
            <a:xfrm>
              <a:off x="4511894" y="4780859"/>
              <a:ext cx="580732" cy="2199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12"/>
            <p:cNvPicPr preferRelativeResize="0"/>
            <p:nvPr/>
          </p:nvPicPr>
          <p:blipFill rotWithShape="1">
            <a:blip r:embed="rId5">
              <a:alphaModFix/>
            </a:blip>
            <a:srcRect t="1" r="60083" b="-10160"/>
            <a:stretch/>
          </p:blipFill>
          <p:spPr>
            <a:xfrm>
              <a:off x="2524331" y="4715074"/>
              <a:ext cx="1690169" cy="310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12"/>
            <p:cNvPicPr preferRelativeResize="0"/>
            <p:nvPr/>
          </p:nvPicPr>
          <p:blipFill rotWithShape="1">
            <a:blip r:embed="rId5">
              <a:alphaModFix/>
            </a:blip>
            <a:srcRect l="70057" t="-22401" b="-24481"/>
            <a:stretch/>
          </p:blipFill>
          <p:spPr>
            <a:xfrm>
              <a:off x="5134275" y="4678389"/>
              <a:ext cx="1063329" cy="3471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" name="Google Shape;38;p12"/>
          <p:cNvSpPr txBox="1">
            <a:spLocks noGrp="1"/>
          </p:cNvSpPr>
          <p:nvPr>
            <p:ph type="sldNum" idx="12"/>
          </p:nvPr>
        </p:nvSpPr>
        <p:spPr>
          <a:xfrm>
            <a:off x="8782754" y="4868864"/>
            <a:ext cx="382321" cy="274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>
  <p:cSld name="Final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 txBox="1">
            <a:spLocks noGrp="1"/>
          </p:cNvSpPr>
          <p:nvPr>
            <p:ph type="title"/>
          </p:nvPr>
        </p:nvSpPr>
        <p:spPr>
          <a:xfrm>
            <a:off x="628650" y="189309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1" name="Google Shape;61;p15"/>
          <p:cNvPicPr preferRelativeResize="0"/>
          <p:nvPr/>
        </p:nvPicPr>
        <p:blipFill rotWithShape="1">
          <a:blip r:embed="rId2">
            <a:alphaModFix/>
          </a:blip>
          <a:srcRect l="41544" t="-22400" r="34830" b="-12240"/>
          <a:stretch/>
        </p:blipFill>
        <p:spPr>
          <a:xfrm>
            <a:off x="5262431" y="4260790"/>
            <a:ext cx="1603105" cy="60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979" y="4225820"/>
            <a:ext cx="1933325" cy="730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r="60083" b="-10160"/>
          <a:stretch/>
        </p:blipFill>
        <p:spPr>
          <a:xfrm>
            <a:off x="2022448" y="4256304"/>
            <a:ext cx="3229913" cy="59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5"/>
          <p:cNvPicPr preferRelativeResize="0"/>
          <p:nvPr/>
        </p:nvPicPr>
        <p:blipFill rotWithShape="1">
          <a:blip r:embed="rId2">
            <a:alphaModFix/>
          </a:blip>
          <a:srcRect l="70057" t="-22401" b="-24481"/>
          <a:stretch/>
        </p:blipFill>
        <p:spPr>
          <a:xfrm>
            <a:off x="6959579" y="4186199"/>
            <a:ext cx="2032022" cy="66335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8782754" y="4868864"/>
            <a:ext cx="382321" cy="274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1">
  <p:cSld name="Capa1">
    <p:bg>
      <p:bgPr>
        <a:blipFill>
          <a:blip r:embed="rId2">
            <a:alphaModFix amt="80000"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8782754" y="4868864"/>
            <a:ext cx="382321" cy="274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331075" y="204951"/>
            <a:ext cx="8451681" cy="930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subTitle" idx="1"/>
          </p:nvPr>
        </p:nvSpPr>
        <p:spPr>
          <a:xfrm>
            <a:off x="331074" y="1413227"/>
            <a:ext cx="8451681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075555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70" name="Google Shape;7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94773" y="4541761"/>
            <a:ext cx="396925" cy="483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6"/>
          <p:cNvPicPr preferRelativeResize="0"/>
          <p:nvPr/>
        </p:nvPicPr>
        <p:blipFill rotWithShape="1">
          <a:blip r:embed="rId4">
            <a:alphaModFix/>
          </a:blip>
          <a:srcRect l="23077"/>
          <a:stretch/>
        </p:blipFill>
        <p:spPr>
          <a:xfrm>
            <a:off x="4675880" y="4565748"/>
            <a:ext cx="1084212" cy="410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6"/>
          <p:cNvPicPr preferRelativeResize="0"/>
          <p:nvPr/>
        </p:nvPicPr>
        <p:blipFill rotWithShape="1">
          <a:blip r:embed="rId5">
            <a:alphaModFix/>
          </a:blip>
          <a:srcRect t="1" r="60083" b="-10160"/>
          <a:stretch/>
        </p:blipFill>
        <p:spPr>
          <a:xfrm>
            <a:off x="1147085" y="4445930"/>
            <a:ext cx="3155506" cy="579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/>
          <p:cNvPicPr preferRelativeResize="0"/>
          <p:nvPr/>
        </p:nvPicPr>
        <p:blipFill rotWithShape="1">
          <a:blip r:embed="rId5">
            <a:alphaModFix/>
          </a:blip>
          <a:srcRect l="70057" t="-22401" b="-24481"/>
          <a:stretch/>
        </p:blipFill>
        <p:spPr>
          <a:xfrm>
            <a:off x="5935782" y="4377441"/>
            <a:ext cx="1985210" cy="648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>
  <p:cSld name="Final">
    <p:bg>
      <p:bgPr>
        <a:blipFill>
          <a:blip r:embed="rId2">
            <a:alphaModFix amt="80000"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189309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6" name="Google Shape;76;p17"/>
          <p:cNvPicPr preferRelativeResize="0"/>
          <p:nvPr/>
        </p:nvPicPr>
        <p:blipFill rotWithShape="1">
          <a:blip r:embed="rId3">
            <a:alphaModFix/>
          </a:blip>
          <a:srcRect l="41544" t="-22400" r="34830" b="-12240"/>
          <a:stretch/>
        </p:blipFill>
        <p:spPr>
          <a:xfrm>
            <a:off x="5262431" y="4260790"/>
            <a:ext cx="1603105" cy="60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1979" y="4225820"/>
            <a:ext cx="1933325" cy="730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7"/>
          <p:cNvPicPr preferRelativeResize="0"/>
          <p:nvPr/>
        </p:nvPicPr>
        <p:blipFill rotWithShape="1">
          <a:blip r:embed="rId3">
            <a:alphaModFix/>
          </a:blip>
          <a:srcRect r="60083" b="-10160"/>
          <a:stretch/>
        </p:blipFill>
        <p:spPr>
          <a:xfrm>
            <a:off x="2022448" y="4256304"/>
            <a:ext cx="3229913" cy="59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7"/>
          <p:cNvPicPr preferRelativeResize="0"/>
          <p:nvPr/>
        </p:nvPicPr>
        <p:blipFill rotWithShape="1">
          <a:blip r:embed="rId3">
            <a:alphaModFix/>
          </a:blip>
          <a:srcRect l="70057" t="-22401" b="-24481"/>
          <a:stretch/>
        </p:blipFill>
        <p:spPr>
          <a:xfrm>
            <a:off x="6959579" y="4186199"/>
            <a:ext cx="2032022" cy="66335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8782754" y="4868864"/>
            <a:ext cx="382321" cy="274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title"/>
          </p:nvPr>
        </p:nvSpPr>
        <p:spPr>
          <a:xfrm>
            <a:off x="331075" y="204951"/>
            <a:ext cx="6550573" cy="930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body" idx="1"/>
          </p:nvPr>
        </p:nvSpPr>
        <p:spPr>
          <a:xfrm>
            <a:off x="331076" y="1340069"/>
            <a:ext cx="8426669" cy="3292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6263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626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626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626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626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9"/>
          <p:cNvSpPr txBox="1">
            <a:spLocks noGrp="1"/>
          </p:cNvSpPr>
          <p:nvPr>
            <p:ph type="sldNum" idx="12"/>
          </p:nvPr>
        </p:nvSpPr>
        <p:spPr>
          <a:xfrm>
            <a:off x="6841772" y="4868864"/>
            <a:ext cx="229979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6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luiz.filho@edu.isd.org.br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i.apa.org/doi/10.1037/0735-7044.122.2.368" TargetMode="Externa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"/>
          <p:cNvSpPr txBox="1">
            <a:spLocks noGrp="1"/>
          </p:cNvSpPr>
          <p:nvPr>
            <p:ph type="sldNum" idx="12"/>
          </p:nvPr>
        </p:nvSpPr>
        <p:spPr>
          <a:xfrm>
            <a:off x="8782754" y="4868864"/>
            <a:ext cx="382321" cy="274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</a:pPr>
            <a:fld id="{00000000-1234-1234-1234-123412341234}" type="slidenum">
              <a:rPr lang="pt-BR" b="1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b="1">
              <a:solidFill>
                <a:srgbClr val="0C62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3"/>
          <p:cNvSpPr txBox="1">
            <a:spLocks noGrp="1"/>
          </p:cNvSpPr>
          <p:nvPr>
            <p:ph type="subTitle" idx="1"/>
          </p:nvPr>
        </p:nvSpPr>
        <p:spPr>
          <a:xfrm>
            <a:off x="522314" y="166694"/>
            <a:ext cx="8451600" cy="16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 sz="4400" dirty="0"/>
              <a:t>Automação de Experimento em Optogenética utilizando o Python</a:t>
            </a:r>
          </a:p>
          <a:p>
            <a:pPr marL="0" lvl="0" indent="0">
              <a:spcBef>
                <a:spcPts val="0"/>
              </a:spcBef>
            </a:pPr>
            <a:r>
              <a:rPr lang="pt-BR" sz="2400" dirty="0"/>
              <a:t>Fundamentos de Programação de Desenvolvimento de Projetos Aplicados a Neuroengenharia</a:t>
            </a:r>
          </a:p>
          <a:p>
            <a:pPr marL="0" lvl="0" indent="0">
              <a:spcBef>
                <a:spcPts val="0"/>
              </a:spcBef>
            </a:pPr>
            <a:r>
              <a:rPr lang="pt-BR" sz="1800" b="1" i="0" u="none" strike="noStrike" dirty="0">
                <a:solidFill>
                  <a:schemeClr val="accent4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Atividade Contextualizada 10</a:t>
            </a:r>
            <a:endParaRPr dirty="0">
              <a:solidFill>
                <a:schemeClr val="accent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</a:pPr>
            <a:r>
              <a:rPr lang="pt-BR" sz="1600" dirty="0"/>
              <a:t>PPG Neuroengenharia</a:t>
            </a:r>
          </a:p>
          <a:p>
            <a:pPr marL="0" lvl="0" indent="0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</a:pPr>
            <a:r>
              <a:rPr lang="pt-BR" sz="1600" dirty="0"/>
              <a:t>Por: Luiz Nepomuceno</a:t>
            </a: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</a:pPr>
            <a:r>
              <a:rPr lang="pt-BR" sz="1400" dirty="0"/>
              <a:t>Setembro </a:t>
            </a: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</a:pPr>
            <a:r>
              <a:rPr lang="pt-BR" sz="1400" dirty="0"/>
              <a:t>Macaíba/ RN</a:t>
            </a:r>
          </a:p>
          <a:p>
            <a:pPr marL="0" lvl="0" indent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</a:pPr>
            <a:r>
              <a:rPr lang="pt-BR" sz="1400" dirty="0"/>
              <a:t>2020</a:t>
            </a: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</a:pPr>
            <a:endParaRPr sz="1600"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061FA63-0027-4787-8F34-BF30FAFAD5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10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583C793-2243-42E3-9992-BC02DD3571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81" b="9376"/>
          <a:stretch/>
        </p:blipFill>
        <p:spPr>
          <a:xfrm>
            <a:off x="3662964" y="211873"/>
            <a:ext cx="5029622" cy="4471872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78B271B1-8517-42E1-A7C4-1FC430481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26" y="44838"/>
            <a:ext cx="8688747" cy="930165"/>
          </a:xfrm>
        </p:spPr>
        <p:txBody>
          <a:bodyPr/>
          <a:lstStyle/>
          <a:p>
            <a:r>
              <a:rPr lang="pt-BR" sz="2000" dirty="0"/>
              <a:t>Projeto de Programação</a:t>
            </a:r>
          </a:p>
        </p:txBody>
      </p:sp>
    </p:spTree>
    <p:extLst>
      <p:ext uri="{BB962C8B-B14F-4D97-AF65-F5344CB8AC3E}">
        <p14:creationId xmlns:p14="http://schemas.microsoft.com/office/powerpoint/2010/main" val="3749997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C67AD89-4E49-4CC0-9437-F29827A1B1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11</a:t>
            </a:fld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9B889A7-41F2-42D5-9ADA-5819A2F93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26" y="44838"/>
            <a:ext cx="8688747" cy="930165"/>
          </a:xfrm>
        </p:spPr>
        <p:txBody>
          <a:bodyPr/>
          <a:lstStyle/>
          <a:p>
            <a:r>
              <a:rPr lang="pt-BR" sz="2000" dirty="0"/>
              <a:t>Projeto de Programação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2EC7382-B256-4EF2-9E84-4A5CCF45A8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85"/>
          <a:stretch/>
        </p:blipFill>
        <p:spPr>
          <a:xfrm>
            <a:off x="672270" y="802887"/>
            <a:ext cx="3291054" cy="384160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2875EDE-231F-47BC-B2C5-A6EF0A5299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10"/>
          <a:stretch/>
        </p:blipFill>
        <p:spPr>
          <a:xfrm>
            <a:off x="4900026" y="802887"/>
            <a:ext cx="3772426" cy="292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02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1d4453aef_0_483"/>
          <p:cNvSpPr txBox="1">
            <a:spLocks noGrp="1"/>
          </p:cNvSpPr>
          <p:nvPr>
            <p:ph type="sldNum" idx="12"/>
          </p:nvPr>
        </p:nvSpPr>
        <p:spPr>
          <a:xfrm>
            <a:off x="8782754" y="4868864"/>
            <a:ext cx="382200" cy="274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D3E670D-1737-436A-A38B-D598C46E9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455" y="705176"/>
            <a:ext cx="7359090" cy="3945169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9D5121F7-49B2-4C57-B324-048D487B0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26" y="44838"/>
            <a:ext cx="8688747" cy="930165"/>
          </a:xfrm>
        </p:spPr>
        <p:txBody>
          <a:bodyPr/>
          <a:lstStyle/>
          <a:p>
            <a:r>
              <a:rPr lang="pt-BR" sz="2000" dirty="0"/>
              <a:t>Projeto de Programação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26BE87A-8E6D-4B71-B5CB-F7019462E2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13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104CF07-B24F-4B72-A46F-C4C96E838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252" y="317280"/>
            <a:ext cx="5171348" cy="422829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B587667-EF01-458C-9C17-7282B40DF7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118"/>
          <a:stretch/>
        </p:blipFill>
        <p:spPr>
          <a:xfrm>
            <a:off x="509855" y="1590037"/>
            <a:ext cx="3939481" cy="284763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BC6A7DB-6AC0-4491-A3F2-8B31B8226C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0771" y="2431426"/>
            <a:ext cx="6109337" cy="2152152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0E5D4C97-9E4A-46B2-85E5-2C9714922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26" y="44838"/>
            <a:ext cx="8688747" cy="930165"/>
          </a:xfrm>
        </p:spPr>
        <p:txBody>
          <a:bodyPr/>
          <a:lstStyle/>
          <a:p>
            <a:r>
              <a:rPr lang="pt-BR" sz="2000" dirty="0"/>
              <a:t>Projeto de Programação</a:t>
            </a:r>
          </a:p>
        </p:txBody>
      </p:sp>
    </p:spTree>
    <p:extLst>
      <p:ext uri="{BB962C8B-B14F-4D97-AF65-F5344CB8AC3E}">
        <p14:creationId xmlns:p14="http://schemas.microsoft.com/office/powerpoint/2010/main" val="3238329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39B6F4D-B77D-4344-B4B2-BF4D70E9DA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14</a:t>
            </a:fld>
            <a:endParaRPr lang="pt-BR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B3D4B361-5925-447F-8946-767458F16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788" y="204788"/>
            <a:ext cx="8688387" cy="930275"/>
          </a:xfrm>
        </p:spPr>
        <p:txBody>
          <a:bodyPr/>
          <a:lstStyle/>
          <a:p>
            <a:r>
              <a:rPr lang="pt-BR" sz="2000" dirty="0"/>
              <a:t>Projeto de Programação – Relatório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C173AB6-2963-4046-9B3C-7FCABDB9F5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62"/>
          <a:stretch/>
        </p:blipFill>
        <p:spPr>
          <a:xfrm>
            <a:off x="409847" y="930275"/>
            <a:ext cx="1878996" cy="4008437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0592067-F231-4B30-8258-5FF792541659}"/>
              </a:ext>
            </a:extLst>
          </p:cNvPr>
          <p:cNvSpPr txBox="1"/>
          <p:nvPr/>
        </p:nvSpPr>
        <p:spPr>
          <a:xfrm>
            <a:off x="3555712" y="1402692"/>
            <a:ext cx="355876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Canal </a:t>
            </a:r>
          </a:p>
          <a:p>
            <a:r>
              <a:rPr lang="pt-BR" sz="44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Área  </a:t>
            </a:r>
          </a:p>
          <a:p>
            <a:r>
              <a:rPr lang="pt-BR" sz="44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LED </a:t>
            </a:r>
          </a:p>
          <a:p>
            <a:r>
              <a:rPr lang="pt-BR" sz="44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Momento</a:t>
            </a:r>
          </a:p>
        </p:txBody>
      </p:sp>
    </p:spTree>
    <p:extLst>
      <p:ext uri="{BB962C8B-B14F-4D97-AF65-F5344CB8AC3E}">
        <p14:creationId xmlns:p14="http://schemas.microsoft.com/office/powerpoint/2010/main" val="249204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8"/>
          <p:cNvSpPr txBox="1">
            <a:spLocks noGrp="1"/>
          </p:cNvSpPr>
          <p:nvPr>
            <p:ph type="title"/>
          </p:nvPr>
        </p:nvSpPr>
        <p:spPr>
          <a:xfrm>
            <a:off x="628650" y="189309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dirty="0"/>
              <a:t>Obrigado!</a:t>
            </a:r>
            <a:br>
              <a:rPr lang="pt-BR" dirty="0"/>
            </a:br>
            <a:r>
              <a:rPr lang="pt-BR" dirty="0">
                <a:hlinkClick r:id="rId3"/>
              </a:rPr>
              <a:t>luiz.filho@edu.isd.org.br</a:t>
            </a:r>
            <a:br>
              <a:rPr lang="pt-BR" dirty="0"/>
            </a:br>
            <a:endParaRPr dirty="0"/>
          </a:p>
        </p:txBody>
      </p:sp>
      <p:sp>
        <p:nvSpPr>
          <p:cNvPr id="738" name="Google Shape;738;p8"/>
          <p:cNvSpPr txBox="1">
            <a:spLocks noGrp="1"/>
          </p:cNvSpPr>
          <p:nvPr>
            <p:ph type="sldNum" idx="12"/>
          </p:nvPr>
        </p:nvSpPr>
        <p:spPr>
          <a:xfrm>
            <a:off x="8782754" y="4868864"/>
            <a:ext cx="382321" cy="274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</a:pPr>
            <a:fld id="{00000000-1234-1234-1234-123412341234}" type="slidenum">
              <a:rPr lang="pt-BR" b="1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b="1">
              <a:solidFill>
                <a:srgbClr val="0C62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"/>
          <p:cNvSpPr txBox="1">
            <a:spLocks noGrp="1"/>
          </p:cNvSpPr>
          <p:nvPr>
            <p:ph type="title"/>
          </p:nvPr>
        </p:nvSpPr>
        <p:spPr>
          <a:xfrm>
            <a:off x="227626" y="334281"/>
            <a:ext cx="8688747" cy="548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pt-BR" dirty="0"/>
              <a:t>Introdução </a:t>
            </a:r>
            <a:r>
              <a:rPr lang="pt-BR" sz="1800" dirty="0"/>
              <a:t>–</a:t>
            </a:r>
            <a:r>
              <a:rPr lang="pt-BR" dirty="0"/>
              <a:t> </a:t>
            </a:r>
            <a:r>
              <a:rPr lang="pt-BR" sz="2000" dirty="0"/>
              <a:t>O Projeto de Reconsolidação da memória </a:t>
            </a:r>
            <a:endParaRPr sz="2000" dirty="0"/>
          </a:p>
        </p:txBody>
      </p:sp>
      <p:sp>
        <p:nvSpPr>
          <p:cNvPr id="93" name="Google Shape;93;p4"/>
          <p:cNvSpPr txBox="1">
            <a:spLocks noGrp="1"/>
          </p:cNvSpPr>
          <p:nvPr>
            <p:ph type="sldNum" idx="12"/>
          </p:nvPr>
        </p:nvSpPr>
        <p:spPr>
          <a:xfrm>
            <a:off x="8782754" y="4868864"/>
            <a:ext cx="382321" cy="274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</a:pPr>
            <a:fld id="{00000000-1234-1234-1234-123412341234}" type="slidenum">
              <a:rPr lang="pt-BR" b="1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b="1">
              <a:solidFill>
                <a:srgbClr val="0C62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51432AE-D9C8-4806-826D-DE9340CA1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52" y="882503"/>
            <a:ext cx="4320446" cy="312588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6604FB5-3D53-4876-9C9A-457065D30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2050" y="1264060"/>
            <a:ext cx="4848567" cy="322324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4531D5E-FF35-4B6B-B106-FBF6A454065F}"/>
              </a:ext>
            </a:extLst>
          </p:cNvPr>
          <p:cNvSpPr txBox="1"/>
          <p:nvPr/>
        </p:nvSpPr>
        <p:spPr>
          <a:xfrm>
            <a:off x="1102940" y="4419763"/>
            <a:ext cx="69381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Fonte: </a:t>
            </a:r>
            <a:r>
              <a:rPr lang="pt-BR" sz="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Parada, M., King, S., Li, M., &amp; Fleming, AS (2008). Os papéis dos receptores D1 e D2 da dopamina </a:t>
            </a:r>
            <a:r>
              <a:rPr lang="pt-BR" sz="8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acumbal</a:t>
            </a:r>
            <a:r>
              <a:rPr lang="pt-BR" sz="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na memória materna em ratos. </a:t>
            </a:r>
          </a:p>
          <a:p>
            <a:r>
              <a:rPr lang="pt-BR" sz="800" b="0" i="1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Behavioral</a:t>
            </a:r>
            <a:r>
              <a:rPr lang="pt-BR" sz="8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800" b="0" i="1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Neuroscience</a:t>
            </a:r>
            <a:r>
              <a:rPr lang="pt-BR" sz="8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122</a:t>
            </a:r>
            <a:r>
              <a:rPr lang="pt-BR" sz="8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(2), 368-376. </a:t>
            </a:r>
            <a:r>
              <a:rPr lang="pt-BR" sz="800" b="0" i="0" u="none" strike="noStrike" dirty="0">
                <a:solidFill>
                  <a:srgbClr val="337AB7"/>
                </a:solidFill>
                <a:effectLst/>
                <a:latin typeface="Arial" panose="020B0604020202020204" pitchFamily="34" charset="0"/>
                <a:hlinkClick r:id="rId5"/>
              </a:rPr>
              <a:t>https://doi.org/10.1037/0735-7044.122.2.368</a:t>
            </a:r>
            <a:endParaRPr lang="pt-BR" sz="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19F8554-1E05-4F4A-B44A-7C0F105C48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7F9A97D-7CE5-467A-B98B-2C6E6C1ED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06" y="304659"/>
            <a:ext cx="5744377" cy="368668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EE535C4-872B-4600-B3B7-37CAE6693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983" y="799853"/>
            <a:ext cx="2610214" cy="177189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F5E8AA3A-482B-4354-9012-343AC37B45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877" y="2679327"/>
            <a:ext cx="2686425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45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32C6582-D21D-43AF-B448-0876A2395D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</a:t>
            </a:fld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B26C582-9912-4912-978E-C5698A00EDD8}"/>
              </a:ext>
            </a:extLst>
          </p:cNvPr>
          <p:cNvSpPr txBox="1"/>
          <p:nvPr/>
        </p:nvSpPr>
        <p:spPr>
          <a:xfrm>
            <a:off x="447528" y="2567568"/>
            <a:ext cx="647885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Herpes </a:t>
            </a:r>
            <a:r>
              <a:rPr lang="pt-BR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implex  Vírus retrógrado (HSV)  - Azul </a:t>
            </a:r>
          </a:p>
          <a:p>
            <a:pPr marL="285750" indent="-285750">
              <a:buFontTx/>
              <a:buChar char="-"/>
            </a:pPr>
            <a:r>
              <a:rPr lang="pt-BR" sz="18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deno-Associado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Vírus (AAV) -  Vermelho</a:t>
            </a:r>
          </a:p>
          <a:p>
            <a:pPr marL="285750" indent="-285750">
              <a:buFontTx/>
              <a:buChar char="-"/>
            </a:pPr>
            <a:r>
              <a:rPr lang="pt-BR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Ações Especificas modulando a Atividades Cerebrais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sp>
        <p:nvSpPr>
          <p:cNvPr id="14" name="Google Shape;91;p4">
            <a:extLst>
              <a:ext uri="{FF2B5EF4-FFF2-40B4-BE49-F238E27FC236}">
                <a16:creationId xmlns:a16="http://schemas.microsoft.com/office/drawing/2014/main" id="{28DDB98B-30C2-4E74-A40F-3B0C8F010799}"/>
              </a:ext>
            </a:extLst>
          </p:cNvPr>
          <p:cNvSpPr txBox="1">
            <a:spLocks/>
          </p:cNvSpPr>
          <p:nvPr/>
        </p:nvSpPr>
        <p:spPr>
          <a:xfrm>
            <a:off x="227626" y="334281"/>
            <a:ext cx="8688747" cy="548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just"/>
            <a:r>
              <a:rPr lang="pt-BR"/>
              <a:t>Introdução </a:t>
            </a:r>
            <a:r>
              <a:rPr lang="pt-BR" sz="1800"/>
              <a:t>–</a:t>
            </a:r>
            <a:r>
              <a:rPr lang="pt-BR"/>
              <a:t> </a:t>
            </a:r>
            <a:r>
              <a:rPr lang="pt-BR" sz="2000"/>
              <a:t>O Projeto de Reconsolidação da memória </a:t>
            </a:r>
            <a:endParaRPr lang="pt-BR" sz="2000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3E4F8F8A-8912-4315-8D1F-01AB805B6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26" y="994512"/>
            <a:ext cx="8546740" cy="466982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D1E2CDFB-C8F6-45F6-BEF1-32262768010C}"/>
              </a:ext>
            </a:extLst>
          </p:cNvPr>
          <p:cNvSpPr txBox="1"/>
          <p:nvPr/>
        </p:nvSpPr>
        <p:spPr>
          <a:xfrm>
            <a:off x="964579" y="1573503"/>
            <a:ext cx="72148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Universidade de Stanford liderado por Karl </a:t>
            </a:r>
            <a:r>
              <a:rPr lang="pt-BR" dirty="0" err="1"/>
              <a:t>Deisseroth</a:t>
            </a:r>
            <a:r>
              <a:rPr lang="pt-BR" dirty="0"/>
              <a:t>, em 2005, a técnicas que combinam luz (ótica), genética e bioengenharia e permitem o estudo de circuitos neuronais e comportamentos atuando em células específicas</a:t>
            </a:r>
          </a:p>
        </p:txBody>
      </p:sp>
    </p:spTree>
    <p:extLst>
      <p:ext uri="{BB962C8B-B14F-4D97-AF65-F5344CB8AC3E}">
        <p14:creationId xmlns:p14="http://schemas.microsoft.com/office/powerpoint/2010/main" val="3480358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C471133-8968-4DCE-A061-6ECDF286710D}"/>
              </a:ext>
            </a:extLst>
          </p:cNvPr>
          <p:cNvSpPr txBox="1"/>
          <p:nvPr/>
        </p:nvSpPr>
        <p:spPr>
          <a:xfrm>
            <a:off x="436959" y="882503"/>
            <a:ext cx="574287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Os vírus serão aplicados no Hipocampo e o LED estará no NAC</a:t>
            </a:r>
          </a:p>
          <a:p>
            <a:pPr marL="285750" indent="-285750">
              <a:buFontTx/>
              <a:buChar char="-"/>
            </a:pPr>
            <a:r>
              <a:rPr lang="pt-BR" dirty="0"/>
              <a:t>Se há interação entre </a:t>
            </a:r>
            <a:r>
              <a:rPr lang="pt-BR" dirty="0" err="1"/>
              <a:t>NacC</a:t>
            </a:r>
            <a:r>
              <a:rPr lang="pt-BR" dirty="0"/>
              <a:t> e </a:t>
            </a:r>
            <a:r>
              <a:rPr lang="pt-BR" dirty="0" err="1"/>
              <a:t>NacS</a:t>
            </a:r>
            <a:r>
              <a:rPr lang="pt-BR" dirty="0"/>
              <a:t> ou se ambos são distintos?</a:t>
            </a:r>
          </a:p>
          <a:p>
            <a:pPr marL="285750" indent="-285750">
              <a:buFontTx/>
              <a:buChar char="-"/>
            </a:pPr>
            <a:r>
              <a:rPr lang="pt-BR" dirty="0"/>
              <a:t>O que acontece na via NAC para Hipocampo?</a:t>
            </a:r>
          </a:p>
          <a:p>
            <a:pPr marL="285750" indent="-285750">
              <a:buFontTx/>
              <a:buChar char="-"/>
            </a:pPr>
            <a:r>
              <a:rPr lang="pt-BR" dirty="0"/>
              <a:t>Quais informações vão chegam até lá?</a:t>
            </a:r>
          </a:p>
          <a:p>
            <a:pPr marL="285750" indent="-285750">
              <a:buFontTx/>
              <a:buChar char="-"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Injetamos AAV-pEF1α-DIO-</a:t>
            </a:r>
            <a:r>
              <a:rPr lang="pt-B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mCherry</a:t>
            </a: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pt-BR" dirty="0"/>
          </a:p>
        </p:txBody>
      </p:sp>
      <p:sp>
        <p:nvSpPr>
          <p:cNvPr id="13" name="Google Shape;91;p4">
            <a:extLst>
              <a:ext uri="{FF2B5EF4-FFF2-40B4-BE49-F238E27FC236}">
                <a16:creationId xmlns:a16="http://schemas.microsoft.com/office/drawing/2014/main" id="{6E7D55AA-F703-4FFE-8E08-84469B5502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7626" y="334281"/>
            <a:ext cx="8688747" cy="5482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just"/>
            <a:r>
              <a:rPr lang="pt-BR" dirty="0"/>
              <a:t>Introdução </a:t>
            </a:r>
            <a:r>
              <a:rPr lang="pt-BR" sz="1800" dirty="0"/>
              <a:t>–</a:t>
            </a:r>
            <a:r>
              <a:rPr lang="pt-BR" dirty="0"/>
              <a:t> </a:t>
            </a:r>
            <a:r>
              <a:rPr lang="pt-BR" sz="2000" dirty="0"/>
              <a:t>O Projeto de Reconsolidação da memória </a:t>
            </a:r>
            <a:endParaRPr sz="2000" dirty="0"/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76D7E92A-9D9F-4B85-9BD5-00E0CE0692BA}"/>
              </a:ext>
            </a:extLst>
          </p:cNvPr>
          <p:cNvGrpSpPr/>
          <p:nvPr/>
        </p:nvGrpSpPr>
        <p:grpSpPr>
          <a:xfrm rot="16200000">
            <a:off x="5508706" y="1798578"/>
            <a:ext cx="2228182" cy="2858245"/>
            <a:chOff x="6066263" y="1220218"/>
            <a:chExt cx="2640778" cy="3388768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9E33C4B2-00A3-4B90-B81A-E718EBF58778}"/>
                </a:ext>
              </a:extLst>
            </p:cNvPr>
            <p:cNvGrpSpPr/>
            <p:nvPr/>
          </p:nvGrpSpPr>
          <p:grpSpPr>
            <a:xfrm>
              <a:off x="6066263" y="2921620"/>
              <a:ext cx="2640778" cy="1687366"/>
              <a:chOff x="3849641" y="2203826"/>
              <a:chExt cx="3887244" cy="2449765"/>
            </a:xfrm>
          </p:grpSpPr>
          <p:pic>
            <p:nvPicPr>
              <p:cNvPr id="17" name="Imagem 16">
                <a:extLst>
                  <a:ext uri="{FF2B5EF4-FFF2-40B4-BE49-F238E27FC236}">
                    <a16:creationId xmlns:a16="http://schemas.microsoft.com/office/drawing/2014/main" id="{9A8230AF-0BBD-4371-A2CB-5F5149A2753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24719"/>
              <a:stretch/>
            </p:blipFill>
            <p:spPr>
              <a:xfrm rot="10800000">
                <a:off x="3849641" y="2203826"/>
                <a:ext cx="1943622" cy="2438614"/>
              </a:xfrm>
              <a:prstGeom prst="rect">
                <a:avLst/>
              </a:prstGeom>
            </p:spPr>
          </p:pic>
          <p:pic>
            <p:nvPicPr>
              <p:cNvPr id="21" name="Imagem 20">
                <a:extLst>
                  <a:ext uri="{FF2B5EF4-FFF2-40B4-BE49-F238E27FC236}">
                    <a16:creationId xmlns:a16="http://schemas.microsoft.com/office/drawing/2014/main" id="{D4D50183-D14D-4DAA-A9D4-41D184267F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24719"/>
              <a:stretch/>
            </p:blipFill>
            <p:spPr>
              <a:xfrm>
                <a:off x="5793263" y="2214977"/>
                <a:ext cx="1943622" cy="2438614"/>
              </a:xfrm>
              <a:prstGeom prst="rect">
                <a:avLst/>
              </a:prstGeom>
            </p:spPr>
          </p:pic>
        </p:grpSp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289404CA-FEF0-4A44-9800-194EB5959499}"/>
                </a:ext>
              </a:extLst>
            </p:cNvPr>
            <p:cNvGrpSpPr/>
            <p:nvPr/>
          </p:nvGrpSpPr>
          <p:grpSpPr>
            <a:xfrm>
              <a:off x="6066263" y="1220218"/>
              <a:ext cx="2640778" cy="1687366"/>
              <a:chOff x="3849641" y="2203826"/>
              <a:chExt cx="3887244" cy="2449765"/>
            </a:xfrm>
          </p:grpSpPr>
          <p:pic>
            <p:nvPicPr>
              <p:cNvPr id="24" name="Imagem 23">
                <a:extLst>
                  <a:ext uri="{FF2B5EF4-FFF2-40B4-BE49-F238E27FC236}">
                    <a16:creationId xmlns:a16="http://schemas.microsoft.com/office/drawing/2014/main" id="{B7AA2095-19F8-4ADA-9D44-FDC940C7C3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24719"/>
              <a:stretch/>
            </p:blipFill>
            <p:spPr>
              <a:xfrm rot="10800000">
                <a:off x="3849641" y="2203826"/>
                <a:ext cx="1943622" cy="2438614"/>
              </a:xfrm>
              <a:prstGeom prst="rect">
                <a:avLst/>
              </a:prstGeom>
            </p:spPr>
          </p:pic>
          <p:pic>
            <p:nvPicPr>
              <p:cNvPr id="25" name="Imagem 24">
                <a:extLst>
                  <a:ext uri="{FF2B5EF4-FFF2-40B4-BE49-F238E27FC236}">
                    <a16:creationId xmlns:a16="http://schemas.microsoft.com/office/drawing/2014/main" id="{7C64B01A-53C1-42D7-9096-52CE79401F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24719"/>
              <a:stretch/>
            </p:blipFill>
            <p:spPr>
              <a:xfrm>
                <a:off x="5793263" y="2214977"/>
                <a:ext cx="1943622" cy="2438614"/>
              </a:xfrm>
              <a:prstGeom prst="rect">
                <a:avLst/>
              </a:prstGeom>
            </p:spPr>
          </p:pic>
        </p:grpSp>
      </p:grpSp>
      <p:pic>
        <p:nvPicPr>
          <p:cNvPr id="30" name="Imagem 29">
            <a:extLst>
              <a:ext uri="{FF2B5EF4-FFF2-40B4-BE49-F238E27FC236}">
                <a16:creationId xmlns:a16="http://schemas.microsoft.com/office/drawing/2014/main" id="{67E62441-790C-4CD9-807E-F5B5D80CB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866" y="2315912"/>
            <a:ext cx="2373315" cy="240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68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319BD9-01D1-4A96-BF37-7E74DB757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 de Programação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075F1DD-17D1-4C9B-8438-A47B155C52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075" y="1413227"/>
            <a:ext cx="7563988" cy="2489700"/>
          </a:xfrm>
        </p:spPr>
        <p:txBody>
          <a:bodyPr/>
          <a:lstStyle/>
          <a:p>
            <a:pPr marL="508000" indent="-457200">
              <a:buFont typeface="Arial" panose="020B0604020202020204" pitchFamily="34" charset="0"/>
              <a:buChar char="•"/>
            </a:pPr>
            <a:r>
              <a:rPr lang="pt-BR" sz="1800" dirty="0"/>
              <a:t>Cadastrar o Animal</a:t>
            </a:r>
          </a:p>
          <a:p>
            <a:pPr marL="508000" indent="-457200">
              <a:buFont typeface="Arial" panose="020B0604020202020204" pitchFamily="34" charset="0"/>
              <a:buChar char="•"/>
            </a:pPr>
            <a:r>
              <a:rPr lang="pt-BR" sz="1800" dirty="0"/>
              <a:t>Identificação de Grupo</a:t>
            </a:r>
          </a:p>
          <a:p>
            <a:pPr marL="508000" indent="-457200">
              <a:buFont typeface="Arial" panose="020B0604020202020204" pitchFamily="34" charset="0"/>
              <a:buChar char="•"/>
            </a:pPr>
            <a:r>
              <a:rPr lang="pt-BR" sz="1800" dirty="0"/>
              <a:t>Identificação do Animal por Atividade</a:t>
            </a:r>
          </a:p>
          <a:p>
            <a:pPr marL="508000" indent="-457200">
              <a:buFont typeface="Arial" panose="020B0604020202020204" pitchFamily="34" charset="0"/>
              <a:buChar char="•"/>
            </a:pPr>
            <a:r>
              <a:rPr lang="pt-BR" sz="1800" dirty="0"/>
              <a:t>Relatar o Experimento que será realizado</a:t>
            </a:r>
          </a:p>
          <a:p>
            <a:pPr marL="508000" indent="-457200">
              <a:buFont typeface="Arial" panose="020B0604020202020204" pitchFamily="34" charset="0"/>
              <a:buChar char="•"/>
            </a:pPr>
            <a:r>
              <a:rPr lang="pt-BR" sz="1800" dirty="0"/>
              <a:t>Calibrar o Teste de Inicial (habituação)</a:t>
            </a:r>
          </a:p>
          <a:p>
            <a:pPr marL="508000" indent="-457200">
              <a:buFont typeface="Arial" panose="020B0604020202020204" pitchFamily="34" charset="0"/>
              <a:buChar char="•"/>
            </a:pPr>
            <a:r>
              <a:rPr lang="pt-BR" sz="1800" dirty="0"/>
              <a:t>Calibrar os LEDs do Experimento</a:t>
            </a:r>
          </a:p>
          <a:p>
            <a:pPr marL="508000" indent="-457200">
              <a:buFont typeface="Arial" panose="020B0604020202020204" pitchFamily="34" charset="0"/>
              <a:buChar char="•"/>
            </a:pPr>
            <a:r>
              <a:rPr lang="pt-BR" sz="1800" dirty="0"/>
              <a:t>Gerar os Dados para Análise</a:t>
            </a:r>
          </a:p>
          <a:p>
            <a:pPr marL="508000" lvl="1" indent="0"/>
            <a:endParaRPr lang="pt-BR" dirty="0"/>
          </a:p>
          <a:p>
            <a:r>
              <a:rPr lang="pt-BR" dirty="0"/>
              <a:t>	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36AF9F9-06EF-45AF-9841-06EA479D95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A54F2CE-2A68-45BF-B0DB-23016B6F0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855" y="1240573"/>
            <a:ext cx="4006899" cy="309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91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BD4B4EF2-123F-493D-B506-BEBE1ECD75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28" y="1556489"/>
            <a:ext cx="8444640" cy="1484297"/>
          </a:xfrm>
          <a:prstGeom prst="rect">
            <a:avLst/>
          </a:prstGeom>
        </p:spPr>
      </p:pic>
      <p:sp>
        <p:nvSpPr>
          <p:cNvPr id="17" name="Explosão: 8 Pontos 16">
            <a:extLst>
              <a:ext uri="{FF2B5EF4-FFF2-40B4-BE49-F238E27FC236}">
                <a16:creationId xmlns:a16="http://schemas.microsoft.com/office/drawing/2014/main" id="{5F0829E4-436C-4944-88C6-FF297A5BA3E6}"/>
              </a:ext>
            </a:extLst>
          </p:cNvPr>
          <p:cNvSpPr/>
          <p:nvPr/>
        </p:nvSpPr>
        <p:spPr>
          <a:xfrm>
            <a:off x="246232" y="2494727"/>
            <a:ext cx="2434927" cy="1092118"/>
          </a:xfrm>
          <a:prstGeom prst="irregularSeal1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D14F603D-E5AF-4790-BF81-4CFC0D282E17}"/>
              </a:ext>
            </a:extLst>
          </p:cNvPr>
          <p:cNvSpPr txBox="1">
            <a:spLocks/>
          </p:cNvSpPr>
          <p:nvPr/>
        </p:nvSpPr>
        <p:spPr>
          <a:xfrm>
            <a:off x="483475" y="357351"/>
            <a:ext cx="8688747" cy="930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  <a:defRPr sz="13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2800" dirty="0"/>
              <a:t>Projeto de Programação</a:t>
            </a:r>
          </a:p>
        </p:txBody>
      </p:sp>
    </p:spTree>
    <p:extLst>
      <p:ext uri="{BB962C8B-B14F-4D97-AF65-F5344CB8AC3E}">
        <p14:creationId xmlns:p14="http://schemas.microsoft.com/office/powerpoint/2010/main" val="294087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3DA945F-3048-4935-868E-10FB0FA3B6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8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636570C-47E5-4310-B8EE-D51CF89BBB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76"/>
          <a:stretch/>
        </p:blipFill>
        <p:spPr>
          <a:xfrm>
            <a:off x="3167477" y="204952"/>
            <a:ext cx="5645448" cy="4320750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E95DD3B0-30A4-4CB7-BE9E-B304D4066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75" y="204951"/>
            <a:ext cx="8688747" cy="930165"/>
          </a:xfrm>
        </p:spPr>
        <p:txBody>
          <a:bodyPr/>
          <a:lstStyle/>
          <a:p>
            <a:r>
              <a:rPr lang="pt-BR" sz="2000" dirty="0"/>
              <a:t>Projeto de Programação</a:t>
            </a:r>
          </a:p>
        </p:txBody>
      </p:sp>
    </p:spTree>
    <p:extLst>
      <p:ext uri="{BB962C8B-B14F-4D97-AF65-F5344CB8AC3E}">
        <p14:creationId xmlns:p14="http://schemas.microsoft.com/office/powerpoint/2010/main" val="2637585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4619CBD-BD37-4CE6-9825-FEC025F96E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9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61E3EEB-E9FD-4339-84ED-515560A0E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10" y="839236"/>
            <a:ext cx="8240275" cy="3677163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E70A9F6-053C-4C78-A750-025AD77AB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26" y="44838"/>
            <a:ext cx="8688747" cy="930165"/>
          </a:xfrm>
        </p:spPr>
        <p:txBody>
          <a:bodyPr/>
          <a:lstStyle/>
          <a:p>
            <a:r>
              <a:rPr lang="pt-BR" sz="2000" dirty="0"/>
              <a:t>Projeto de Programação</a:t>
            </a:r>
          </a:p>
        </p:txBody>
      </p:sp>
    </p:spTree>
    <p:extLst>
      <p:ext uri="{BB962C8B-B14F-4D97-AF65-F5344CB8AC3E}">
        <p14:creationId xmlns:p14="http://schemas.microsoft.com/office/powerpoint/2010/main" val="36305769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2777</TotalTime>
  <Words>394</Words>
  <Application>Microsoft Office PowerPoint</Application>
  <PresentationFormat>Apresentação na tela (16:9)</PresentationFormat>
  <Paragraphs>71</Paragraphs>
  <Slides>15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9" baseType="lpstr">
      <vt:lpstr>Arial</vt:lpstr>
      <vt:lpstr>Calibri Light</vt:lpstr>
      <vt:lpstr>Calibri</vt:lpstr>
      <vt:lpstr>Tema do Office</vt:lpstr>
      <vt:lpstr>Apresentação do PowerPoint</vt:lpstr>
      <vt:lpstr>Introdução – O Projeto de Reconsolidação da memória </vt:lpstr>
      <vt:lpstr>Apresentação do PowerPoint</vt:lpstr>
      <vt:lpstr>Apresentação do PowerPoint</vt:lpstr>
      <vt:lpstr>Introdução – O Projeto de Reconsolidação da memória </vt:lpstr>
      <vt:lpstr>Projeto de Programação</vt:lpstr>
      <vt:lpstr>Apresentação do PowerPoint</vt:lpstr>
      <vt:lpstr>Projeto de Programação</vt:lpstr>
      <vt:lpstr>Projeto de Programação</vt:lpstr>
      <vt:lpstr>Projeto de Programação</vt:lpstr>
      <vt:lpstr>Projeto de Programação</vt:lpstr>
      <vt:lpstr>Projeto de Programação</vt:lpstr>
      <vt:lpstr>Projeto de Programação</vt:lpstr>
      <vt:lpstr>Projeto de Programação – Relatório</vt:lpstr>
      <vt:lpstr>Obrigado! luiz.filho@edu.isd.org.br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Eduardo Frare</dc:creator>
  <cp:lastModifiedBy>Luiz Hyou Nepomuceno</cp:lastModifiedBy>
  <cp:revision>96</cp:revision>
  <dcterms:modified xsi:type="dcterms:W3CDTF">2020-09-22T12:13:48Z</dcterms:modified>
</cp:coreProperties>
</file>